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80" r:id="rId4"/>
    <p:sldId id="278" r:id="rId5"/>
    <p:sldId id="257" r:id="rId6"/>
    <p:sldId id="258" r:id="rId7"/>
    <p:sldId id="272" r:id="rId8"/>
    <p:sldId id="259" r:id="rId9"/>
    <p:sldId id="260" r:id="rId10"/>
    <p:sldId id="261" r:id="rId11"/>
    <p:sldId id="275" r:id="rId12"/>
    <p:sldId id="273" r:id="rId13"/>
    <p:sldId id="263" r:id="rId14"/>
    <p:sldId id="265" r:id="rId15"/>
    <p:sldId id="268" r:id="rId16"/>
    <p:sldId id="262" r:id="rId17"/>
    <p:sldId id="276" r:id="rId18"/>
    <p:sldId id="277" r:id="rId19"/>
    <p:sldId id="274" r:id="rId20"/>
    <p:sldId id="26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204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bestof.libguides.com/home" TargetMode="External"/><Relationship Id="rId2" Type="http://schemas.openxmlformats.org/officeDocument/2006/relationships/hyperlink" Target="http://community.libguides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qvcc.libapps.com/libguides/admin_c.php?g=592170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ebdesign.tutsplus.com/articles/understanding-the-f-layout-in-web-design--webdesign-687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s://snook.ca/technical/colour_contrast/colour.html#fg=33FF33,bg=333333" TargetMode="External"/><Relationship Id="rId4" Type="http://schemas.openxmlformats.org/officeDocument/2006/relationships/hyperlink" Target="http://www.colorschemer.com/online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ylor.org/how-do-i-figure-out-whether-something-is-openly-licensed/" TargetMode="External"/><Relationship Id="rId2" Type="http://schemas.openxmlformats.org/officeDocument/2006/relationships/hyperlink" Target="http://guides.library.upenn.edu/c.php?g=475958&amp;p=325532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buzz.springshare.com/producthighlights/whylgcms/overview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qvcc.libapps.com/libapps/login.php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LibGuides</a:t>
            </a:r>
            <a:r>
              <a:rPr lang="en-US" dirty="0" smtClean="0"/>
              <a:t> CMS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Facilitated by: Jenn Cournoyer, </a:t>
            </a:r>
            <a:r>
              <a:rPr lang="en-US" dirty="0" err="1" smtClean="0"/>
              <a:t>M’lyn</a:t>
            </a:r>
            <a:r>
              <a:rPr lang="en-US" dirty="0" smtClean="0"/>
              <a:t> </a:t>
            </a:r>
            <a:r>
              <a:rPr lang="en-US" smtClean="0"/>
              <a:t>Hines, Pauline </a:t>
            </a:r>
            <a:r>
              <a:rPr lang="en-US" dirty="0" smtClean="0"/>
              <a:t>Clifford, Jarrod </a:t>
            </a:r>
            <a:r>
              <a:rPr lang="en-US" dirty="0" err="1" smtClean="0"/>
              <a:t>Borek</a:t>
            </a:r>
            <a:r>
              <a:rPr lang="en-US" dirty="0" smtClean="0"/>
              <a:t>, Brian Donohue-Lynch, &amp; </a:t>
            </a:r>
            <a:r>
              <a:rPr lang="en-US" dirty="0" err="1" smtClean="0"/>
              <a:t>Cindi</a:t>
            </a:r>
            <a:r>
              <a:rPr lang="en-US" dirty="0" smtClean="0"/>
              <a:t> </a:t>
            </a:r>
            <a:r>
              <a:rPr lang="en-US" dirty="0" err="1" smtClean="0"/>
              <a:t>Brassington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51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 an Existing Guide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526" y="1398427"/>
            <a:ext cx="5527357" cy="502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55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095" y="440380"/>
            <a:ext cx="7058248" cy="594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5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 an Existing Guide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Search local or community guides</a:t>
            </a:r>
          </a:p>
          <a:p>
            <a:r>
              <a:rPr lang="en-US" dirty="0"/>
              <a:t>LibGuides </a:t>
            </a:r>
            <a:r>
              <a:rPr lang="en-US" dirty="0" smtClean="0"/>
              <a:t>Community</a:t>
            </a:r>
          </a:p>
          <a:p>
            <a:pPr marL="342900" lvl="1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://community.libguides.com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pPr marL="342900" lvl="1" indent="0">
              <a:buNone/>
            </a:pP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bestof.libguides.com/home</a:t>
            </a:r>
            <a:r>
              <a:rPr lang="en-US" dirty="0" smtClean="0"/>
              <a:t> </a:t>
            </a:r>
          </a:p>
          <a:p>
            <a:r>
              <a:rPr lang="en-US" dirty="0" smtClean="0"/>
              <a:t>Get permission from the owner via email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10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Guides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Promotion &amp; Tenure </a:t>
            </a:r>
            <a:r>
              <a:rPr lang="en-US" dirty="0" err="1" smtClean="0"/>
              <a:t>LibGuides</a:t>
            </a:r>
            <a:endParaRPr lang="en-US" dirty="0" smtClean="0"/>
          </a:p>
          <a:p>
            <a:r>
              <a:rPr lang="en-US" dirty="0" smtClean="0"/>
              <a:t>Research- &amp; Project-Related </a:t>
            </a:r>
            <a:r>
              <a:rPr lang="en-US" dirty="0" err="1" smtClean="0"/>
              <a:t>LibGuides</a:t>
            </a:r>
            <a:endParaRPr lang="en-US" dirty="0" smtClean="0"/>
          </a:p>
          <a:p>
            <a:r>
              <a:rPr lang="en-US" dirty="0" smtClean="0"/>
              <a:t>Professional Development &amp; Conference </a:t>
            </a:r>
            <a:r>
              <a:rPr lang="en-US" dirty="0" err="1" smtClean="0"/>
              <a:t>LibGuides</a:t>
            </a:r>
            <a:endParaRPr lang="en-US" dirty="0" smtClean="0"/>
          </a:p>
          <a:p>
            <a:r>
              <a:rPr lang="en-US" dirty="0" smtClean="0"/>
              <a:t>Newsletter </a:t>
            </a:r>
            <a:r>
              <a:rPr lang="en-US" dirty="0" err="1" smtClean="0"/>
              <a:t>LibGuides</a:t>
            </a:r>
            <a:endParaRPr lang="en-US" dirty="0" smtClean="0"/>
          </a:p>
          <a:p>
            <a:r>
              <a:rPr lang="en-US" dirty="0" smtClean="0"/>
              <a:t>Blog </a:t>
            </a:r>
            <a:r>
              <a:rPr lang="en-US" dirty="0" err="1" smtClean="0"/>
              <a:t>LibGuides</a:t>
            </a:r>
            <a:r>
              <a:rPr lang="en-US" dirty="0" smtClean="0"/>
              <a:t> (Alfred &amp; </a:t>
            </a:r>
            <a:r>
              <a:rPr lang="en-US" dirty="0" err="1" smtClean="0"/>
              <a:t>Carlee</a:t>
            </a:r>
            <a:r>
              <a:rPr lang="en-US" dirty="0" smtClean="0"/>
              <a:t>)</a:t>
            </a:r>
          </a:p>
          <a:p>
            <a:r>
              <a:rPr lang="en-US" dirty="0" smtClean="0"/>
              <a:t>Assessment </a:t>
            </a:r>
            <a:r>
              <a:rPr lang="en-US" dirty="0" err="1" smtClean="0"/>
              <a:t>LibGuides</a:t>
            </a:r>
            <a:r>
              <a:rPr lang="en-US" dirty="0" smtClean="0"/>
              <a:t> (Brian DL!)</a:t>
            </a:r>
          </a:p>
          <a:p>
            <a:r>
              <a:rPr lang="en-US" dirty="0" smtClean="0"/>
              <a:t>New Faculty or New Employee </a:t>
            </a:r>
            <a:r>
              <a:rPr lang="en-US" dirty="0" err="1" smtClean="0"/>
              <a:t>LibGuides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15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</a:t>
            </a:r>
            <a:r>
              <a:rPr lang="en-US" dirty="0" err="1" smtClean="0"/>
              <a:t>LibGuides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Jenn Cournoyer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9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</a:t>
            </a:r>
            <a:r>
              <a:rPr lang="en-US" dirty="0" err="1" smtClean="0"/>
              <a:t>LibGuides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M’lyn</a:t>
            </a:r>
            <a:r>
              <a:rPr lang="en-US" dirty="0" smtClean="0"/>
              <a:t> Hines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42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Do’s and Don’ts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71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1838325"/>
            <a:ext cx="7612064" cy="5019675"/>
          </a:xfrm>
        </p:spPr>
        <p:txBody>
          <a:bodyPr>
            <a:normAutofit fontScale="70000" lnSpcReduction="20000"/>
          </a:bodyPr>
          <a:lstStyle/>
          <a:p>
            <a:pPr>
              <a:buSzPct val="200000"/>
              <a:buBlip>
                <a:blip r:embed="rId2"/>
              </a:buBlip>
            </a:pPr>
            <a:r>
              <a:rPr lang="en-US" dirty="0" smtClean="0"/>
              <a:t>   </a:t>
            </a:r>
            <a:r>
              <a:rPr lang="en-US" sz="3200" dirty="0" smtClean="0"/>
              <a:t>Less is more</a:t>
            </a:r>
          </a:p>
          <a:p>
            <a:pPr lvl="2">
              <a:buSzPct val="100000"/>
              <a:buFont typeface="Wingdings" panose="05000000000000000000" pitchFamily="2" charset="2"/>
              <a:buChar char="Ø"/>
            </a:pPr>
            <a:r>
              <a:rPr lang="en-US" sz="1800" spc="100" dirty="0" smtClean="0">
                <a:latin typeface="Calibri" panose="020F0502020204030204" pitchFamily="34" charset="0"/>
              </a:rPr>
              <a:t>Sound bytes, not paragraphs</a:t>
            </a:r>
            <a:endParaRPr lang="en-US" sz="2300" spc="100" dirty="0" smtClean="0">
              <a:latin typeface="Calibri" panose="020F0502020204030204" pitchFamily="34" charset="0"/>
            </a:endParaRPr>
          </a:p>
          <a:p>
            <a:pPr>
              <a:buSzPct val="200000"/>
              <a:buBlip>
                <a:blip r:embed="rId2"/>
              </a:buBlip>
            </a:pPr>
            <a:r>
              <a:rPr lang="en-US" dirty="0" smtClean="0"/>
              <a:t>   </a:t>
            </a:r>
            <a:r>
              <a:rPr lang="en-US" sz="3200" dirty="0" smtClean="0"/>
              <a:t>Layout</a:t>
            </a:r>
          </a:p>
          <a:p>
            <a:pPr lvl="2">
              <a:buSzPct val="100000"/>
              <a:buFont typeface="Wingdings" panose="05000000000000000000" pitchFamily="2" charset="2"/>
              <a:buChar char="Ø"/>
            </a:pPr>
            <a:r>
              <a:rPr lang="en-US" sz="1800" spc="1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hlinkClick r:id="rId3"/>
              </a:rPr>
              <a:t>F-shape</a:t>
            </a:r>
            <a:r>
              <a:rPr lang="en-US" sz="1800" spc="1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800" spc="100" dirty="0" smtClean="0">
                <a:latin typeface="Calibri" panose="020F0502020204030204" pitchFamily="34" charset="0"/>
              </a:rPr>
              <a:t>scanning</a:t>
            </a:r>
          </a:p>
          <a:p>
            <a:pPr lvl="2">
              <a:buSzPct val="100000"/>
              <a:buFont typeface="Wingdings" panose="05000000000000000000" pitchFamily="2" charset="2"/>
              <a:buChar char="Ø"/>
            </a:pPr>
            <a:r>
              <a:rPr lang="en-US" sz="1800" spc="100" dirty="0" smtClean="0">
                <a:latin typeface="Calibri" panose="020F0502020204030204" pitchFamily="34" charset="0"/>
              </a:rPr>
              <a:t>Scroll line</a:t>
            </a:r>
          </a:p>
          <a:p>
            <a:pPr lvl="2">
              <a:buSzPct val="100000"/>
              <a:buFont typeface="Wingdings" panose="05000000000000000000" pitchFamily="2" charset="2"/>
              <a:buChar char="Ø"/>
            </a:pPr>
            <a:r>
              <a:rPr lang="en-US" sz="1800" spc="100" dirty="0" smtClean="0">
                <a:latin typeface="Calibri" panose="020F0502020204030204" pitchFamily="34" charset="0"/>
              </a:rPr>
              <a:t>Clean </a:t>
            </a:r>
            <a:r>
              <a:rPr lang="en-US" sz="1800" spc="100" dirty="0">
                <a:latin typeface="Calibri" panose="020F0502020204030204" pitchFamily="34" charset="0"/>
              </a:rPr>
              <a:t>layouts, whitespace</a:t>
            </a:r>
          </a:p>
          <a:p>
            <a:pPr lvl="2"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1800" i="1" spc="100" dirty="0">
                <a:latin typeface="Calibri" panose="020F0502020204030204" pitchFamily="34" charset="0"/>
              </a:rPr>
              <a:t>Relevant</a:t>
            </a:r>
            <a:r>
              <a:rPr lang="en-US" sz="1800" spc="100" dirty="0">
                <a:latin typeface="Calibri" panose="020F0502020204030204" pitchFamily="34" charset="0"/>
              </a:rPr>
              <a:t> images or </a:t>
            </a:r>
            <a:r>
              <a:rPr lang="en-US" sz="1800" spc="100" dirty="0" smtClean="0">
                <a:latin typeface="Calibri" panose="020F0502020204030204" pitchFamily="34" charset="0"/>
              </a:rPr>
              <a:t>video </a:t>
            </a:r>
          </a:p>
          <a:p>
            <a:pPr>
              <a:buSzPct val="200000"/>
              <a:buBlip>
                <a:blip r:embed="rId2"/>
              </a:buBlip>
            </a:pPr>
            <a:r>
              <a:rPr lang="en-US" dirty="0" smtClean="0"/>
              <a:t>   </a:t>
            </a:r>
            <a:r>
              <a:rPr lang="en-US" sz="3600" dirty="0" smtClean="0"/>
              <a:t>Make it </a:t>
            </a:r>
            <a:r>
              <a:rPr lang="en-US" sz="3600" strike="sngStrike" dirty="0" smtClean="0"/>
              <a:t>Readable</a:t>
            </a:r>
            <a:r>
              <a:rPr lang="en-US" sz="3600" dirty="0" smtClean="0"/>
              <a:t> Scan-able </a:t>
            </a:r>
            <a:endParaRPr lang="en-US" sz="2900" dirty="0" smtClean="0"/>
          </a:p>
          <a:p>
            <a:pPr lvl="2">
              <a:buSzPct val="100000"/>
              <a:buFont typeface="Wingdings" panose="05000000000000000000" pitchFamily="2" charset="2"/>
              <a:buChar char="Ø"/>
            </a:pPr>
            <a:r>
              <a:rPr lang="en-US" spc="100" dirty="0" smtClean="0">
                <a:latin typeface="Calibri" panose="020F0502020204030204" pitchFamily="34" charset="0"/>
              </a:rPr>
              <a:t>Font</a:t>
            </a:r>
            <a:r>
              <a:rPr lang="en-US" spc="100" dirty="0">
                <a:latin typeface="Calibri" panose="020F0502020204030204" pitchFamily="34" charset="0"/>
              </a:rPr>
              <a:t>: sans serif</a:t>
            </a:r>
          </a:p>
          <a:p>
            <a:pPr lvl="2">
              <a:buSzPct val="100000"/>
              <a:buFont typeface="Wingdings" panose="05000000000000000000" pitchFamily="2" charset="2"/>
              <a:buChar char="Ø"/>
            </a:pPr>
            <a:r>
              <a:rPr lang="en-US" spc="100" dirty="0">
                <a:latin typeface="Calibri" panose="020F0502020204030204" pitchFamily="34" charset="0"/>
              </a:rPr>
              <a:t>Font size: 60-72 characters per line</a:t>
            </a:r>
          </a:p>
          <a:p>
            <a:pPr lvl="2">
              <a:buSzPct val="100000"/>
              <a:buFont typeface="Wingdings" panose="05000000000000000000" pitchFamily="2" charset="2"/>
              <a:buChar char="Ø"/>
            </a:pPr>
            <a:r>
              <a:rPr lang="en-US" spc="100" dirty="0">
                <a:latin typeface="Calibri" panose="020F0502020204030204" pitchFamily="34" charset="0"/>
                <a:hlinkClick r:id="rId4"/>
              </a:rPr>
              <a:t>Color</a:t>
            </a:r>
            <a:r>
              <a:rPr lang="en-US" spc="100" dirty="0">
                <a:latin typeface="Calibri" panose="020F0502020204030204" pitchFamily="34" charset="0"/>
              </a:rPr>
              <a:t>: use sparingly, check </a:t>
            </a:r>
            <a:r>
              <a:rPr lang="en-US" spc="1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hlinkClick r:id="rId5"/>
              </a:rPr>
              <a:t>contrast</a:t>
            </a:r>
            <a:endParaRPr lang="en-US" spc="100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  <a:p>
            <a:pPr lvl="2">
              <a:buSzPct val="100000"/>
              <a:buFont typeface="Wingdings" panose="05000000000000000000" pitchFamily="2" charset="2"/>
              <a:buChar char="Ø"/>
            </a:pPr>
            <a:r>
              <a:rPr lang="en-US" spc="100" dirty="0">
                <a:latin typeface="Calibri" panose="020F0502020204030204" pitchFamily="34" charset="0"/>
              </a:rPr>
              <a:t>Consistency: headings, sub-headings, body-text</a:t>
            </a:r>
          </a:p>
          <a:p>
            <a:pPr lvl="2">
              <a:buSzPct val="100000"/>
              <a:buFont typeface="Wingdings" panose="05000000000000000000" pitchFamily="2" charset="2"/>
              <a:buChar char="Ø"/>
            </a:pPr>
            <a:endParaRPr lang="en-US" sz="1400" dirty="0" smtClean="0">
              <a:latin typeface="Calibri" panose="020F0502020204030204" pitchFamily="34" charset="0"/>
            </a:endParaRPr>
          </a:p>
          <a:p>
            <a:pPr>
              <a:buSzPct val="200000"/>
              <a:buBlip>
                <a:blip r:embed="rId2"/>
              </a:buBlip>
            </a:pPr>
            <a:r>
              <a:rPr lang="en-US" dirty="0" smtClean="0"/>
              <a:t>   </a:t>
            </a:r>
            <a:r>
              <a:rPr lang="en-US" sz="2900" dirty="0" smtClean="0"/>
              <a:t>Interactivity</a:t>
            </a:r>
          </a:p>
          <a:p>
            <a:pPr>
              <a:buSzPct val="200000"/>
              <a:buBlip>
                <a:blip r:embed="rId2"/>
              </a:buBlip>
            </a:pPr>
            <a:r>
              <a:rPr lang="en-US" dirty="0" smtClean="0"/>
              <a:t>   </a:t>
            </a:r>
            <a:r>
              <a:rPr lang="en-US" sz="2900" dirty="0" smtClean="0"/>
              <a:t>Contact Information</a:t>
            </a:r>
            <a:endParaRPr lang="en-US" sz="29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904" y="2777632"/>
            <a:ext cx="2620972" cy="17789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80154" y="2427350"/>
            <a:ext cx="1687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Student Review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953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1828800"/>
            <a:ext cx="7612064" cy="5029200"/>
          </a:xfrm>
        </p:spPr>
        <p:txBody>
          <a:bodyPr>
            <a:normAutofit fontScale="92500" lnSpcReduction="20000"/>
          </a:bodyPr>
          <a:lstStyle/>
          <a:p>
            <a:pPr>
              <a:buSzPct val="200000"/>
              <a:buBlip>
                <a:blip r:embed="rId2"/>
              </a:buBlip>
            </a:pPr>
            <a:r>
              <a:rPr lang="en-US" dirty="0" smtClean="0"/>
              <a:t>   Don’t be a silhouette</a:t>
            </a:r>
          </a:p>
          <a:p>
            <a:pPr marL="685800" lvl="2" indent="0">
              <a:buSzPct val="100000"/>
              <a:buNone/>
            </a:pPr>
            <a:endParaRPr lang="en-US" spc="100" dirty="0" smtClean="0">
              <a:latin typeface="Calibri" panose="020F0502020204030204" pitchFamily="34" charset="0"/>
            </a:endParaRPr>
          </a:p>
          <a:p>
            <a:pPr>
              <a:buSzPct val="200000"/>
              <a:buBlip>
                <a:blip r:embed="rId2"/>
              </a:buBlip>
            </a:pPr>
            <a:r>
              <a:rPr lang="en-US" dirty="0" smtClean="0"/>
              <a:t>   Don’t create speed bumps</a:t>
            </a:r>
          </a:p>
          <a:p>
            <a:pPr lvl="2">
              <a:buSzPct val="100000"/>
              <a:buFont typeface="Wingdings" panose="05000000000000000000" pitchFamily="2" charset="2"/>
              <a:buChar char="Ø"/>
            </a:pPr>
            <a:r>
              <a:rPr lang="en-US" sz="1600" spc="100" dirty="0" smtClean="0">
                <a:latin typeface="Calibri" panose="020F0502020204030204" pitchFamily="34" charset="0"/>
              </a:rPr>
              <a:t>Don’t explain the obvious</a:t>
            </a:r>
          </a:p>
          <a:p>
            <a:pPr lvl="2">
              <a:buSzPct val="100000"/>
              <a:buFont typeface="Wingdings" panose="05000000000000000000" pitchFamily="2" charset="2"/>
              <a:buChar char="Ø"/>
            </a:pPr>
            <a:r>
              <a:rPr lang="en-US" sz="1600" spc="100" dirty="0" smtClean="0">
                <a:latin typeface="Calibri" panose="020F0502020204030204" pitchFamily="34" charset="0"/>
              </a:rPr>
              <a:t>Don’t bury the main point</a:t>
            </a:r>
          </a:p>
          <a:p>
            <a:pPr lvl="2">
              <a:buSzPct val="100000"/>
              <a:buFont typeface="Wingdings" panose="05000000000000000000" pitchFamily="2" charset="2"/>
              <a:buChar char="Ø"/>
            </a:pPr>
            <a:r>
              <a:rPr lang="en-US" sz="1600" spc="100" dirty="0" smtClean="0">
                <a:latin typeface="Calibri" panose="020F0502020204030204" pitchFamily="34" charset="0"/>
              </a:rPr>
              <a:t>Don’t fill the screen with text</a:t>
            </a:r>
          </a:p>
          <a:p>
            <a:pPr lvl="2">
              <a:buSzPct val="100000"/>
              <a:buFont typeface="Wingdings" panose="05000000000000000000" pitchFamily="2" charset="2"/>
              <a:buChar char="Ø"/>
            </a:pPr>
            <a:r>
              <a:rPr lang="en-US" sz="1600" spc="100" dirty="0" smtClean="0">
                <a:latin typeface="Calibri" panose="020F0502020204030204" pitchFamily="34" charset="0"/>
              </a:rPr>
              <a:t>Don’t use a passive voice</a:t>
            </a:r>
          </a:p>
          <a:p>
            <a:pPr lvl="2">
              <a:buSzPct val="100000"/>
              <a:buFont typeface="Wingdings" panose="05000000000000000000" pitchFamily="2" charset="2"/>
              <a:buChar char="Ø"/>
            </a:pPr>
            <a:r>
              <a:rPr lang="en-US" sz="1600" spc="100" dirty="0">
                <a:latin typeface="Calibri" panose="020F0502020204030204" pitchFamily="34" charset="0"/>
              </a:rPr>
              <a:t>Keep </a:t>
            </a:r>
            <a:r>
              <a:rPr lang="en-US" sz="1900" b="1" spc="100" dirty="0">
                <a:latin typeface="Calibri" panose="020F0502020204030204" pitchFamily="34" charset="0"/>
              </a:rPr>
              <a:t>bold</a:t>
            </a:r>
            <a:r>
              <a:rPr lang="en-US" sz="1600" spc="100" dirty="0">
                <a:latin typeface="Calibri" panose="020F0502020204030204" pitchFamily="34" charset="0"/>
              </a:rPr>
              <a:t> and </a:t>
            </a:r>
            <a:r>
              <a:rPr lang="en-US" sz="1600" i="1" spc="100" dirty="0">
                <a:latin typeface="Calibri" panose="020F0502020204030204" pitchFamily="34" charset="0"/>
              </a:rPr>
              <a:t>italics</a:t>
            </a:r>
            <a:r>
              <a:rPr lang="en-US" sz="1600" spc="100" dirty="0">
                <a:latin typeface="Calibri" panose="020F0502020204030204" pitchFamily="34" charset="0"/>
              </a:rPr>
              <a:t> to a minimum</a:t>
            </a:r>
          </a:p>
          <a:p>
            <a:pPr marL="685800" lvl="2" indent="0">
              <a:buSzPct val="100000"/>
              <a:buNone/>
            </a:pPr>
            <a:endParaRPr lang="en-US" sz="1600" spc="100" dirty="0" smtClean="0">
              <a:latin typeface="Calibri" panose="020F0502020204030204" pitchFamily="34" charset="0"/>
            </a:endParaRPr>
          </a:p>
          <a:p>
            <a:pPr>
              <a:buSzPct val="200000"/>
              <a:buBlip>
                <a:blip r:embed="rId2"/>
              </a:buBlip>
            </a:pPr>
            <a:r>
              <a:rPr lang="en-US" dirty="0"/>
              <a:t> </a:t>
            </a:r>
            <a:r>
              <a:rPr lang="en-US" dirty="0" smtClean="0"/>
              <a:t>  Don’t </a:t>
            </a:r>
            <a:r>
              <a:rPr lang="en-US" dirty="0"/>
              <a:t>impose detours</a:t>
            </a:r>
            <a:endParaRPr lang="en-US" dirty="0" smtClean="0"/>
          </a:p>
          <a:p>
            <a:pPr lvl="2">
              <a:buSzPct val="100000"/>
              <a:buFont typeface="Wingdings" panose="05000000000000000000" pitchFamily="2" charset="2"/>
              <a:buChar char="Ø"/>
            </a:pPr>
            <a:r>
              <a:rPr lang="en-US" sz="1600" spc="100" dirty="0">
                <a:latin typeface="Calibri" panose="020F0502020204030204" pitchFamily="34" charset="0"/>
              </a:rPr>
              <a:t>Avoid multiple tabs – unseen &amp; </a:t>
            </a:r>
            <a:r>
              <a:rPr lang="en-US" sz="1600" spc="100" dirty="0" smtClean="0">
                <a:latin typeface="Calibri" panose="020F0502020204030204" pitchFamily="34" charset="0"/>
              </a:rPr>
              <a:t>unused</a:t>
            </a:r>
          </a:p>
          <a:p>
            <a:pPr lvl="2">
              <a:buSzPct val="100000"/>
              <a:buFont typeface="Wingdings" panose="05000000000000000000" pitchFamily="2" charset="2"/>
              <a:buChar char="Ø"/>
            </a:pPr>
            <a:r>
              <a:rPr lang="en-US" sz="1600" spc="100" dirty="0" smtClean="0">
                <a:latin typeface="Calibri" panose="020F0502020204030204" pitchFamily="34" charset="0"/>
              </a:rPr>
              <a:t>Avoid hiding your message below the scroll</a:t>
            </a:r>
            <a:endParaRPr lang="en-US" sz="1600" spc="100" dirty="0">
              <a:latin typeface="Calibri" panose="020F0502020204030204" pitchFamily="34" charset="0"/>
            </a:endParaRPr>
          </a:p>
          <a:p>
            <a:pPr marL="685800" lvl="2" indent="0">
              <a:buSzPct val="100000"/>
              <a:buNone/>
            </a:pPr>
            <a:endParaRPr lang="en-US" sz="1400" dirty="0" smtClean="0">
              <a:latin typeface="Calibri" panose="020F0502020204030204" pitchFamily="34" charset="0"/>
            </a:endParaRPr>
          </a:p>
          <a:p>
            <a:pPr>
              <a:buSzPct val="200000"/>
              <a:buBlip>
                <a:blip r:embed="rId2"/>
              </a:buBlip>
            </a:pPr>
            <a:r>
              <a:rPr lang="en-US" dirty="0" smtClean="0"/>
              <a:t>   Don’t </a:t>
            </a:r>
            <a:r>
              <a:rPr lang="en-US" dirty="0"/>
              <a:t>confuse the </a:t>
            </a:r>
            <a:r>
              <a:rPr lang="en-US" dirty="0" smtClean="0"/>
              <a:t>user</a:t>
            </a:r>
          </a:p>
          <a:p>
            <a:pPr lvl="2">
              <a:buSzPct val="100000"/>
              <a:buFont typeface="Wingdings" panose="05000000000000000000" pitchFamily="2" charset="2"/>
              <a:buChar char="Ø"/>
            </a:pPr>
            <a:r>
              <a:rPr lang="en-US" sz="1600" spc="100" dirty="0">
                <a:latin typeface="Calibri" panose="020F0502020204030204" pitchFamily="34" charset="0"/>
              </a:rPr>
              <a:t>Avoid </a:t>
            </a:r>
            <a:r>
              <a:rPr lang="en-US" sz="1600" u="sng" spc="100" dirty="0">
                <a:latin typeface="Calibri" panose="020F0502020204030204" pitchFamily="34" charset="0"/>
              </a:rPr>
              <a:t>underlining</a:t>
            </a:r>
            <a:r>
              <a:rPr lang="en-US" sz="1600" spc="100" dirty="0">
                <a:latin typeface="Calibri" panose="020F0502020204030204" pitchFamily="34" charset="0"/>
              </a:rPr>
              <a:t> for emphasis – it looks like a hyperlink</a:t>
            </a:r>
          </a:p>
          <a:p>
            <a:pPr lvl="2">
              <a:buSzPct val="100000"/>
              <a:buFont typeface="Wingdings" panose="05000000000000000000" pitchFamily="2" charset="2"/>
              <a:buChar char="Ø"/>
            </a:pPr>
            <a:endParaRPr lang="en-US" sz="1400" spc="100" dirty="0">
              <a:latin typeface="Calibri" panose="020F0502020204030204" pitchFamily="34" charset="0"/>
            </a:endParaRPr>
          </a:p>
          <a:p>
            <a:pPr marL="0" indent="0">
              <a:buSzPct val="200000"/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935" y="2581274"/>
            <a:ext cx="3177440" cy="211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8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Assorted &amp; Sundry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File upload size: 20MB</a:t>
            </a:r>
          </a:p>
          <a:p>
            <a:r>
              <a:rPr lang="en-US" dirty="0" smtClean="0"/>
              <a:t>About 10GB per LibGuide</a:t>
            </a:r>
          </a:p>
          <a:p>
            <a:r>
              <a:rPr lang="en-US" dirty="0" smtClean="0"/>
              <a:t>Remember to give credit when you use a video, image, etc.</a:t>
            </a:r>
          </a:p>
          <a:p>
            <a:r>
              <a:rPr lang="en-US" dirty="0" smtClean="0"/>
              <a:t>Where can I find open access images?  There’s a </a:t>
            </a:r>
            <a:r>
              <a:rPr lang="en-US" dirty="0">
                <a:hlinkClick r:id="rId2"/>
              </a:rPr>
              <a:t>L</a:t>
            </a:r>
            <a:r>
              <a:rPr lang="en-US" dirty="0" smtClean="0">
                <a:hlinkClick r:id="rId2"/>
              </a:rPr>
              <a:t>ibGuide</a:t>
            </a:r>
            <a:r>
              <a:rPr lang="en-US" dirty="0" smtClean="0"/>
              <a:t> for that!  Confused about licensing?  Click </a:t>
            </a:r>
            <a:r>
              <a:rPr lang="en-US" dirty="0" smtClean="0">
                <a:hlinkClick r:id="rId3"/>
              </a:rPr>
              <a:t>here</a:t>
            </a:r>
            <a:r>
              <a:rPr lang="en-US" dirty="0" smtClean="0"/>
              <a:t>.</a:t>
            </a:r>
          </a:p>
          <a:p>
            <a:r>
              <a:rPr lang="en-US" dirty="0" smtClean="0"/>
              <a:t>You can also do a quick search by image license on Google!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52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LibGuides CMS?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LibGuides is a content management system used by libraries worldwide</a:t>
            </a:r>
          </a:p>
          <a:p>
            <a:r>
              <a:rPr lang="en-US" dirty="0" smtClean="0"/>
              <a:t>LibGuides </a:t>
            </a:r>
            <a:r>
              <a:rPr lang="en-US" dirty="0"/>
              <a:t>CMS 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buzz.springshare.com/producthighlights/whylgcms/overview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8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989" y="1782501"/>
            <a:ext cx="4101778" cy="437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4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LibGuides CMS allows for flexibility in layout</a:t>
            </a:r>
          </a:p>
          <a:p>
            <a:pPr lvl="1"/>
            <a:r>
              <a:rPr lang="en-US" dirty="0"/>
              <a:t>You are not restricted by the College website </a:t>
            </a:r>
            <a:r>
              <a:rPr lang="en-US" dirty="0" smtClean="0"/>
              <a:t>templates</a:t>
            </a:r>
          </a:p>
          <a:p>
            <a:r>
              <a:rPr lang="en-US" dirty="0"/>
              <a:t>You don’t need to know how to code in HTML or CSS</a:t>
            </a:r>
          </a:p>
          <a:p>
            <a:r>
              <a:rPr lang="en-US" dirty="0"/>
              <a:t>You have direct control over your LibGuides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7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up your profile</a:t>
            </a:r>
          </a:p>
          <a:p>
            <a:r>
              <a:rPr lang="en-US" dirty="0" smtClean="0"/>
              <a:t>Create a new guide or copy from an existing guide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7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Log in!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1576330"/>
            <a:ext cx="7612064" cy="76566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qvcc.libapps.com/libapps/login.php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494" y="2040779"/>
            <a:ext cx="8282762" cy="446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19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Avatar-no shadow pics, please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Contact information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559" y="2019600"/>
            <a:ext cx="986534" cy="98653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569244" y="1767169"/>
            <a:ext cx="1521460" cy="1574034"/>
          </a:xfrm>
          <a:prstGeom prst="ellipse">
            <a:avLst/>
          </a:prstGeom>
          <a:noFill/>
          <a:ln w="130175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6" idx="1"/>
            <a:endCxn id="6" idx="5"/>
          </p:cNvCxnSpPr>
          <p:nvPr/>
        </p:nvCxnSpPr>
        <p:spPr>
          <a:xfrm>
            <a:off x="6792057" y="1997681"/>
            <a:ext cx="1075834" cy="111301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46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1119188"/>
            <a:ext cx="8366873" cy="518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2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to </a:t>
            </a:r>
            <a:r>
              <a:rPr lang="en-US" dirty="0" err="1" smtClean="0"/>
              <a:t>LibGuides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374" y="2340554"/>
            <a:ext cx="2571750" cy="1647825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 rot="16200000">
            <a:off x="4422711" y="2348039"/>
            <a:ext cx="653143" cy="22860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7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Guide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3152"/>
          <a:stretch/>
        </p:blipFill>
        <p:spPr>
          <a:xfrm>
            <a:off x="1042967" y="1778354"/>
            <a:ext cx="7157355" cy="4495125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4849792" y="4083791"/>
            <a:ext cx="3165335" cy="40511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2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Habitat">
  <a:themeElements>
    <a:clrScheme name="Custom 1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ECBB11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492</TotalTime>
  <Words>392</Words>
  <Application>Microsoft Office PowerPoint</Application>
  <PresentationFormat>On-screen Show (4:3)</PresentationFormat>
  <Paragraphs>81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Book Antiqua</vt:lpstr>
      <vt:lpstr>Calibri</vt:lpstr>
      <vt:lpstr>Wingdings</vt:lpstr>
      <vt:lpstr>Wingdings 2</vt:lpstr>
      <vt:lpstr>Habitat</vt:lpstr>
      <vt:lpstr>LibGuides CMS</vt:lpstr>
      <vt:lpstr>What is LibGuides CMS?</vt:lpstr>
      <vt:lpstr>Why use it?</vt:lpstr>
      <vt:lpstr>Today’s Objectives</vt:lpstr>
      <vt:lpstr>Let’s Log in!</vt:lpstr>
      <vt:lpstr>Your Profile</vt:lpstr>
      <vt:lpstr>PowerPoint Presentation</vt:lpstr>
      <vt:lpstr>Getting to LibGuides</vt:lpstr>
      <vt:lpstr>Create a Guide</vt:lpstr>
      <vt:lpstr>Copy an Existing Guide</vt:lpstr>
      <vt:lpstr>PowerPoint Presentation</vt:lpstr>
      <vt:lpstr>Copy an Existing Guide</vt:lpstr>
      <vt:lpstr>Types of Guides</vt:lpstr>
      <vt:lpstr>Sample LibGuides</vt:lpstr>
      <vt:lpstr>Sample LibGuides</vt:lpstr>
      <vt:lpstr>Do’s and Don’ts</vt:lpstr>
      <vt:lpstr>Do’s</vt:lpstr>
      <vt:lpstr>Don’ts</vt:lpstr>
      <vt:lpstr>Assorted &amp; Sundry</vt:lpstr>
      <vt:lpstr>Questions?</vt:lpstr>
    </vt:vector>
  </TitlesOfParts>
  <Company>QVCC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LibGuides CMS</dc:title>
  <dc:creator>Clifford, Pauline M</dc:creator>
  <cp:lastModifiedBy>Lewis, John</cp:lastModifiedBy>
  <cp:revision>35</cp:revision>
  <dcterms:created xsi:type="dcterms:W3CDTF">2016-11-19T13:13:50Z</dcterms:created>
  <dcterms:modified xsi:type="dcterms:W3CDTF">2016-12-01T21:39:58Z</dcterms:modified>
</cp:coreProperties>
</file>