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1" r:id="rId4"/>
    <p:sldId id="263" r:id="rId5"/>
    <p:sldId id="269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Ever wonder what happens to your blood tubes after you’ve had your blood drawn?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807" y="2662238"/>
            <a:ext cx="419576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7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Clinical </a:t>
            </a:r>
            <a:r>
              <a:rPr lang="en-US" dirty="0"/>
              <a:t>L</a:t>
            </a:r>
            <a:r>
              <a:rPr lang="en-US" dirty="0" smtClean="0"/>
              <a:t>aboratory?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Department of the hospital where blood and other  body specimens are processed for testing</a:t>
            </a:r>
          </a:p>
          <a:p>
            <a:r>
              <a:rPr lang="en-US" sz="2800" dirty="0" smtClean="0"/>
              <a:t>Routine wellness testing</a:t>
            </a:r>
          </a:p>
          <a:p>
            <a:pPr lvl="1"/>
            <a:r>
              <a:rPr lang="en-US" sz="2600" dirty="0" smtClean="0"/>
              <a:t>Urinalysis </a:t>
            </a:r>
          </a:p>
          <a:p>
            <a:r>
              <a:rPr lang="en-US" sz="2800" dirty="0" smtClean="0"/>
              <a:t>Screening for diseases</a:t>
            </a:r>
          </a:p>
          <a:p>
            <a:pPr lvl="1"/>
            <a:r>
              <a:rPr lang="en-US" sz="2600" dirty="0" smtClean="0"/>
              <a:t>Cardiac Risk Profile</a:t>
            </a:r>
          </a:p>
          <a:p>
            <a:r>
              <a:rPr lang="en-US" sz="2800" dirty="0" smtClean="0"/>
              <a:t>Diagnosing diseases</a:t>
            </a:r>
          </a:p>
          <a:p>
            <a:pPr lvl="1"/>
            <a:r>
              <a:rPr lang="en-US" sz="2600" dirty="0" smtClean="0"/>
              <a:t>Glucose Tolerance Test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7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 Departments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Chemistry</a:t>
            </a:r>
          </a:p>
          <a:p>
            <a:r>
              <a:rPr lang="en-US" sz="4000" dirty="0" smtClean="0"/>
              <a:t>Hematology</a:t>
            </a:r>
          </a:p>
          <a:p>
            <a:r>
              <a:rPr lang="en-US" sz="4000" dirty="0" smtClean="0"/>
              <a:t>Coagulation</a:t>
            </a:r>
          </a:p>
          <a:p>
            <a:r>
              <a:rPr lang="en-US" sz="4000" dirty="0" smtClean="0"/>
              <a:t>Microbiology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Immunology</a:t>
            </a:r>
            <a:r>
              <a:rPr lang="en-US" sz="4000" dirty="0" smtClean="0"/>
              <a:t>/</a:t>
            </a:r>
          </a:p>
          <a:p>
            <a:pPr marL="0" indent="0">
              <a:buNone/>
            </a:pPr>
            <a:r>
              <a:rPr lang="en-US" sz="4000" dirty="0" smtClean="0"/>
              <a:t>Serology</a:t>
            </a:r>
            <a:endParaRPr lang="en-US" sz="4000" dirty="0"/>
          </a:p>
          <a:p>
            <a:r>
              <a:rPr lang="en-US" sz="4000" dirty="0"/>
              <a:t>Urinalysis</a:t>
            </a:r>
          </a:p>
          <a:p>
            <a:r>
              <a:rPr lang="en-US" sz="4000" dirty="0"/>
              <a:t>Blood bank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754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Medical Laboratory Technician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Also known as clinical laboratory technician</a:t>
            </a:r>
          </a:p>
          <a:p>
            <a:r>
              <a:rPr lang="en-US" sz="3200" dirty="0" smtClean="0"/>
              <a:t>2 year associates degree</a:t>
            </a:r>
          </a:p>
          <a:p>
            <a:r>
              <a:rPr lang="en-US" sz="3200" dirty="0" smtClean="0"/>
              <a:t>Performs wide range of laboratory tests</a:t>
            </a:r>
          </a:p>
          <a:p>
            <a:r>
              <a:rPr lang="en-US" sz="3200" dirty="0" smtClean="0"/>
              <a:t>Nationally certified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9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Job Outlook – US Bureau of Labor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Phlebotomists</a:t>
            </a:r>
            <a:r>
              <a:rPr lang="en-US" sz="2400" dirty="0" smtClean="0"/>
              <a:t> – expected to grow by 25% from 2014-2024</a:t>
            </a:r>
          </a:p>
          <a:p>
            <a:pPr lvl="1"/>
            <a:r>
              <a:rPr lang="en-US" sz="2400" dirty="0" smtClean="0"/>
              <a:t>Median annual salary $31,000 ($15/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Medical Laboratory Technician </a:t>
            </a:r>
            <a:r>
              <a:rPr lang="en-US" sz="2400" dirty="0" smtClean="0"/>
              <a:t>– expected to grow 16% from 2014-2024</a:t>
            </a:r>
          </a:p>
          <a:p>
            <a:pPr lvl="1"/>
            <a:r>
              <a:rPr lang="en-US" sz="2400" dirty="0" smtClean="0"/>
              <a:t>Median annual salary $50,550 ($24.30/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Clinical Laboratory Scientists </a:t>
            </a:r>
            <a:r>
              <a:rPr lang="en-US" sz="2400" dirty="0" smtClean="0"/>
              <a:t>– expected to grow by 16%</a:t>
            </a:r>
          </a:p>
          <a:p>
            <a:pPr lvl="1"/>
            <a:r>
              <a:rPr lang="en-US" sz="2400" dirty="0" smtClean="0"/>
              <a:t>Median annual salary $65,000 ($31/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31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General Education Courses/Pre-requisites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English Composition</a:t>
            </a:r>
          </a:p>
          <a:p>
            <a:r>
              <a:rPr lang="en-US" sz="2800" dirty="0" smtClean="0"/>
              <a:t>Intermediate Algebra or  higher</a:t>
            </a:r>
          </a:p>
          <a:p>
            <a:r>
              <a:rPr lang="en-US" sz="2800" dirty="0" smtClean="0"/>
              <a:t>Medical Terminology</a:t>
            </a:r>
          </a:p>
          <a:p>
            <a:r>
              <a:rPr lang="en-US" sz="2800" dirty="0" smtClean="0"/>
              <a:t>Chemistry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Human Biology</a:t>
            </a:r>
          </a:p>
          <a:p>
            <a:r>
              <a:rPr lang="en-US" sz="2800" dirty="0"/>
              <a:t>Medical Law &amp; Ethics</a:t>
            </a:r>
          </a:p>
          <a:p>
            <a:r>
              <a:rPr lang="en-US" sz="2800" dirty="0"/>
              <a:t>Humanities elective</a:t>
            </a:r>
          </a:p>
          <a:p>
            <a:r>
              <a:rPr lang="en-US" sz="2800" dirty="0"/>
              <a:t>Social Science elective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935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Core Courses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Intro to Clinical Lab</a:t>
            </a:r>
          </a:p>
          <a:p>
            <a:r>
              <a:rPr lang="en-US" sz="2800" dirty="0"/>
              <a:t>Techniques of Phlebotomy</a:t>
            </a:r>
          </a:p>
          <a:p>
            <a:r>
              <a:rPr lang="en-US" sz="2800" dirty="0"/>
              <a:t>Urinalysis and Body Fluids</a:t>
            </a:r>
          </a:p>
          <a:p>
            <a:r>
              <a:rPr lang="en-US" sz="2800" dirty="0"/>
              <a:t>Clinical Hematology &amp; Coagulation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Clinical Chemistry</a:t>
            </a:r>
          </a:p>
          <a:p>
            <a:r>
              <a:rPr lang="en-US" sz="2800" dirty="0"/>
              <a:t>Clinical Immunohematology &amp; Serology</a:t>
            </a:r>
          </a:p>
          <a:p>
            <a:r>
              <a:rPr lang="en-US" sz="2800" dirty="0"/>
              <a:t>Clinical Microbiology</a:t>
            </a:r>
          </a:p>
          <a:p>
            <a:r>
              <a:rPr lang="en-US" sz="2800" dirty="0"/>
              <a:t>Internships – 400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3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Interested in health care but not necessarily a lot of patient care/interaction</a:t>
            </a:r>
          </a:p>
          <a:p>
            <a:r>
              <a:rPr lang="en-US" sz="2600" dirty="0" smtClean="0"/>
              <a:t>An affinity for science/biology</a:t>
            </a:r>
          </a:p>
          <a:p>
            <a:r>
              <a:rPr lang="en-US" sz="2600" dirty="0" smtClean="0"/>
              <a:t>A pre-nursing student who has not been accepted to nursing school</a:t>
            </a:r>
          </a:p>
          <a:p>
            <a:r>
              <a:rPr lang="en-US" sz="2600" dirty="0" smtClean="0"/>
              <a:t>Phlebotomists -  may earn credit for experience as a phlebotomist</a:t>
            </a:r>
          </a:p>
          <a:p>
            <a:r>
              <a:rPr lang="en-US" sz="2600" dirty="0" smtClean="0"/>
              <a:t>Medical assistants </a:t>
            </a:r>
          </a:p>
          <a:p>
            <a:r>
              <a:rPr lang="en-US" sz="2600" dirty="0" smtClean="0"/>
              <a:t>Biology or Chemistry majors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29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5944</TotalTime>
  <Words>244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Ever wonder what happens to your blood tubes after you’ve had your blood drawn?</vt:lpstr>
      <vt:lpstr>What is the Clinical Laboratory?</vt:lpstr>
      <vt:lpstr>Specific Departments</vt:lpstr>
      <vt:lpstr>Medical Laboratory Technician</vt:lpstr>
      <vt:lpstr>Job Outlook – US Bureau of Labor Statistics</vt:lpstr>
      <vt:lpstr>Curriculum</vt:lpstr>
      <vt:lpstr>Curriculum</vt:lpstr>
      <vt:lpstr>Students </vt:lpstr>
    </vt:vector>
  </TitlesOfParts>
  <Company>QVCC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 wonder what happens to your blood tubes after you’ve had your blood drawn?</dc:title>
  <dc:creator>Goretti, Cheryl</dc:creator>
  <cp:lastModifiedBy>Goretti, Cheryl</cp:lastModifiedBy>
  <cp:revision>5</cp:revision>
  <dcterms:created xsi:type="dcterms:W3CDTF">2016-10-27T11:41:37Z</dcterms:created>
  <dcterms:modified xsi:type="dcterms:W3CDTF">2016-10-31T14:46:24Z</dcterms:modified>
</cp:coreProperties>
</file>